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9144000"/>
  <p:notesSz cx="6858000" cy="9144000"/>
  <p:defaultTextStyle>
    <a:defPPr lvl="0">
      <a:defRPr lang="es-A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97CC9-83EE-344A-8BE0-5D516865FE41}" type="datetimeFigureOut">
              <a:rPr lang="es-ES" smtClean="0"/>
              <a:t>15/07/2023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86941-41AB-B742-911D-3336026751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95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B06A-28DA-4469-AD7D-A46D29871F1B}" type="datetimeFigureOut">
              <a:rPr lang="es-AR" smtClean="0"/>
              <a:t>15/7/2023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9874-73E5-453C-96B0-9EB91A63BA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927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B06A-28DA-4469-AD7D-A46D29871F1B}" type="datetimeFigureOut">
              <a:rPr lang="es-AR" smtClean="0"/>
              <a:t>15/7/2023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9874-73E5-453C-96B0-9EB91A63BA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87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B06A-28DA-4469-AD7D-A46D29871F1B}" type="datetimeFigureOut">
              <a:rPr lang="es-AR" smtClean="0"/>
              <a:t>15/7/2023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9874-73E5-453C-96B0-9EB91A63BA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512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483C94-1704-411F-8B9A-F3EF0AE83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236159A-EF69-4B52-8102-85EADCB07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0812ADD-8F3F-4795-8316-BEDBF655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E088-E2F4-4007-8A83-A0F04B8EFD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CFD298-0158-4B88-B443-C0321FE8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6092AE-642F-4C64-8300-B42AE39B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F15C-3783-44FA-9CFD-4B289E13D6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3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CFEC2D-A274-40D3-AC21-A013DF55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FA277DC-FFEC-47C6-962F-F858A9346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3EFD824-67CB-4896-B6C5-93F6CC64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E088-E2F4-4007-8A83-A0F04B8EFD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674977-3E7D-401B-8742-E915FAFF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8D6D37D-E1DF-4F0B-9A28-BE5E1D21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F15C-3783-44FA-9CFD-4B289E13D6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1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5D1BEF-F830-43EE-9994-8534CCFB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DEE1B1A-2579-4247-A935-13830900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BB3718F-C52D-4497-9993-E8ED2C0B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E088-E2F4-4007-8A83-A0F04B8EFD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DCAF2AA-B425-40A0-A359-56EE2115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421B33-F6E5-4554-AD87-3B23FF03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F15C-3783-44FA-9CFD-4B289E13D6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2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39A143-0AB4-48B3-ACD3-F3DB080F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35A95A-E654-46B9-8D85-952C3EF72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5706F1-5CD2-4C6A-8E7D-865CA7BA2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3E60361-4136-4058-B586-0A5A2B0F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E088-E2F4-4007-8A83-A0F04B8EFD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0F83A4F-66C5-45CA-BF92-B88E19EA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FDACFD9-0617-481F-A816-B39EECEE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F15C-3783-44FA-9CFD-4B289E13D6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61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3A932B-F100-4C11-B11E-7C135487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AE35D0A-B418-4D82-9E4F-F41C02E0D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8D70C1C-7526-46D8-9138-BEDB1F27B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063BB81-AA34-4CC9-8DF5-7E73CF1E0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E270787-27F8-4FB6-ADD5-05BBA9A8E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B25F2E3-E784-4765-889B-A2BB270C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E088-E2F4-4007-8A83-A0F04B8EFD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D7E008B-52D6-4A8B-8859-2BFADFC6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181B2F3-D934-42C5-8E7A-D6FF8E94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F15C-3783-44FA-9CFD-4B289E13D6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FDE00C-476C-43E7-8ADF-49E3E290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5C712D2-8D3B-432C-A671-48193819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E088-E2F4-4007-8A83-A0F04B8EFD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25EAB9B-376B-4A22-92C6-20410031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8974CF8-EDE1-4552-9FBF-741F92FD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F15C-3783-44FA-9CFD-4B289E13D6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94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66562E8-9DB2-44EA-88D8-A1E2A2E1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E088-E2F4-4007-8A83-A0F04B8EFD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6E88F15-B4F7-4FA7-B26F-86576D6E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572E277-3F53-4342-92AD-1E048100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F15C-3783-44FA-9CFD-4B289E13D6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45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38F4C3-D983-4D01-BC32-999913D5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2D5DBCC-A320-478B-9DF6-BB115669B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42EAD9-75EE-4FD9-A7E8-6F1E257F6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C434871-F7AE-4EC9-BEE0-E9013187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E088-E2F4-4007-8A83-A0F04B8EFD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232CF23-4C4D-4EBB-BB18-602BCDED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4225D9A-E6ED-4294-AB55-2C854828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F15C-3783-44FA-9CFD-4B289E13D6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8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B06A-28DA-4469-AD7D-A46D29871F1B}" type="datetimeFigureOut">
              <a:rPr lang="es-AR" smtClean="0"/>
              <a:t>15/7/2023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9874-73E5-453C-96B0-9EB91A63BA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552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450519-9886-425B-BC4B-03D50F3E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8ACC55E-87C6-4128-A54B-23DD8144C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A4B051C-4398-4645-8853-C127CFFCF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2247902-B28A-46B6-9BFE-20D97655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E088-E2F4-4007-8A83-A0F04B8EFD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25910ED-C7A6-494A-9D59-17764BD7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F1BE277-917A-412A-B6E1-557B07AB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F15C-3783-44FA-9CFD-4B289E13D6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43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0E03AD-0064-49A6-8A48-560E63874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E4A58BB-84B3-4B23-A08C-B324B07A3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0242E13-8C19-4AC3-B171-F19E754C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E088-E2F4-4007-8A83-A0F04B8EFD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31843CB-A782-463E-AD04-06FAEF35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FBF6575-CDD5-4A10-8535-42514113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F15C-3783-44FA-9CFD-4B289E13D6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04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1EA0F80-5FB1-4165-B2DB-839B2C07A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E3F5393-2135-4193-9304-49E7EAB99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5E092DC-D564-414C-9202-75A758CB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E088-E2F4-4007-8A83-A0F04B8EFD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BAA5EE-1264-4BE3-9C7C-0B9DD353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0FB6554-AD99-4A88-A5B6-387ED3DA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F15C-3783-44FA-9CFD-4B289E13D6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B06A-28DA-4469-AD7D-A46D29871F1B}" type="datetimeFigureOut">
              <a:rPr lang="es-AR" smtClean="0"/>
              <a:t>15/7/2023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9874-73E5-453C-96B0-9EB91A63BA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392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B06A-28DA-4469-AD7D-A46D29871F1B}" type="datetimeFigureOut">
              <a:rPr lang="es-AR" smtClean="0"/>
              <a:t>15/7/2023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9874-73E5-453C-96B0-9EB91A63BA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68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B06A-28DA-4469-AD7D-A46D29871F1B}" type="datetimeFigureOut">
              <a:rPr lang="es-AR" smtClean="0"/>
              <a:t>15/7/2023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9874-73E5-453C-96B0-9EB91A63BA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729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B06A-28DA-4469-AD7D-A46D29871F1B}" type="datetimeFigureOut">
              <a:rPr lang="es-AR" smtClean="0"/>
              <a:t>15/7/2023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9874-73E5-453C-96B0-9EB91A63BA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277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B06A-28DA-4469-AD7D-A46D29871F1B}" type="datetimeFigureOut">
              <a:rPr lang="es-AR" smtClean="0"/>
              <a:t>15/7/2023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9874-73E5-453C-96B0-9EB91A63BA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869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B06A-28DA-4469-AD7D-A46D29871F1B}" type="datetimeFigureOut">
              <a:rPr lang="es-AR" smtClean="0"/>
              <a:t>15/7/2023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9874-73E5-453C-96B0-9EB91A63BA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121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B06A-28DA-4469-AD7D-A46D29871F1B}" type="datetimeFigureOut">
              <a:rPr lang="es-AR" smtClean="0"/>
              <a:t>15/7/2023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89874-73E5-453C-96B0-9EB91A63BA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384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B06A-28DA-4469-AD7D-A46D29871F1B}" type="datetimeFigureOut">
              <a:rPr lang="es-AR" smtClean="0"/>
              <a:t>15/7/2023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89874-73E5-453C-96B0-9EB91A63BA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724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DCC4AAD-3844-426C-A1D9-54D9078C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CD47D68-A745-4532-8EB0-2C7E0C870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A70B2D5-7D60-4936-A613-35C31F516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E088-E2F4-4007-8A83-A0F04B8EFD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15/07/2023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B4DFFB-5F5F-486D-914A-4B1210EEF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C847CD2-53C4-4B80-B8EE-3DC8AF7CD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4F15C-3783-44FA-9CFD-4B289E13D6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4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9512" y="6597352"/>
            <a:ext cx="38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8-8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B6FE10-4D30-024E-9090-E81F0C45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31" y="0"/>
            <a:ext cx="1126805" cy="120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82B58CE-890E-D24C-B195-47038D0BF3C9}"/>
              </a:ext>
            </a:extLst>
          </p:cNvPr>
          <p:cNvSpPr/>
          <p:nvPr/>
        </p:nvSpPr>
        <p:spPr>
          <a:xfrm>
            <a:off x="3902034" y="908720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sz="2400" b="1" i="1" dirty="0"/>
              <a:t>”..Entonces Yavé Dios, habiendo expulsado al hombre, puso Querubines al oriente del Edén, y también una espada ardiente que se movia por todos lados que disparaba rayos, para guardar el camino que lleva al Árbol de la Vida..”</a:t>
            </a:r>
            <a:r>
              <a:rPr lang="es-AR" sz="2400" dirty="0"/>
              <a:t/>
            </a:r>
            <a:br>
              <a:rPr lang="es-AR" sz="2400" dirty="0"/>
            </a:b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30CA100-D4FA-1D41-B69D-108745D9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99" y="1368600"/>
            <a:ext cx="3550545" cy="51567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814E90D-2278-914E-A0EE-E477D008D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436" y="4198460"/>
            <a:ext cx="4234964" cy="239889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E4C0123-AC09-5E44-8324-9F0852701AFC}"/>
              </a:ext>
            </a:extLst>
          </p:cNvPr>
          <p:cNvSpPr txBox="1"/>
          <p:nvPr/>
        </p:nvSpPr>
        <p:spPr>
          <a:xfrm>
            <a:off x="1486951" y="228600"/>
            <a:ext cx="733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Y ADMINISTRACIÓN DE RIESGOS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5D5180D-ECA8-A648-85DA-EDDB161F74DD}"/>
              </a:ext>
            </a:extLst>
          </p:cNvPr>
          <p:cNvSpPr/>
          <p:nvPr/>
        </p:nvSpPr>
        <p:spPr>
          <a:xfrm>
            <a:off x="3809644" y="584924"/>
            <a:ext cx="3125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i="1" u="sng" dirty="0">
                <a:solidFill>
                  <a:srgbClr val="00B0F0"/>
                </a:solidFill>
              </a:rPr>
              <a:t>Genesis, 3-24: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Rectángulo 12"/>
          <p:cNvSpPr/>
          <p:nvPr/>
        </p:nvSpPr>
        <p:spPr>
          <a:xfrm>
            <a:off x="1" y="0"/>
            <a:ext cx="7236296" cy="142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2" y="1784973"/>
            <a:ext cx="6886417" cy="35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878D85FD-D480-5D4E-9E65-9510AFCE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66" y="27844"/>
            <a:ext cx="1112438" cy="119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512" y="6597352"/>
            <a:ext cx="38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8-8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A78D45E-2C84-3141-ACB9-AA6D89B61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60260"/>
            <a:ext cx="7437586" cy="439834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B816454E-8DFB-8043-A366-C97110CADF93}"/>
              </a:ext>
            </a:extLst>
          </p:cNvPr>
          <p:cNvSpPr/>
          <p:nvPr/>
        </p:nvSpPr>
        <p:spPr>
          <a:xfrm>
            <a:off x="1079314" y="1471936"/>
            <a:ext cx="6998371" cy="40011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 Causa-Efecto - Ishikawa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82B7C8F-4439-F44E-901E-1F0E24B492A3}"/>
              </a:ext>
            </a:extLst>
          </p:cNvPr>
          <p:cNvSpPr txBox="1"/>
          <p:nvPr/>
        </p:nvSpPr>
        <p:spPr>
          <a:xfrm>
            <a:off x="323528" y="228600"/>
            <a:ext cx="630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Técnicas de Evaluación de Riesgos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3D15F961-AE26-FC5F-EE18-38E330878432}"/>
              </a:ext>
            </a:extLst>
          </p:cNvPr>
          <p:cNvSpPr/>
          <p:nvPr/>
        </p:nvSpPr>
        <p:spPr>
          <a:xfrm>
            <a:off x="755576" y="690265"/>
            <a:ext cx="3622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A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cualitativos</a:t>
            </a:r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9C69E6D-70A6-12B0-E42D-2BD8FBAE1976}"/>
              </a:ext>
            </a:extLst>
          </p:cNvPr>
          <p:cNvSpPr txBox="1"/>
          <p:nvPr/>
        </p:nvSpPr>
        <p:spPr>
          <a:xfrm>
            <a:off x="4067944" y="3861048"/>
            <a:ext cx="13681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COVID-19</a:t>
            </a:r>
            <a:endParaRPr lang="es-419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39F6D5E-08B6-982C-FA04-1AECE3E65E45}"/>
              </a:ext>
            </a:extLst>
          </p:cNvPr>
          <p:cNvSpPr txBox="1"/>
          <p:nvPr/>
        </p:nvSpPr>
        <p:spPr>
          <a:xfrm>
            <a:off x="2483768" y="2467433"/>
            <a:ext cx="13681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CONTAGIOS</a:t>
            </a:r>
            <a:endParaRPr lang="es-419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7D7A039C-9368-1F72-D509-9779F625D4ED}"/>
              </a:ext>
            </a:extLst>
          </p:cNvPr>
          <p:cNvSpPr txBox="1"/>
          <p:nvPr/>
        </p:nvSpPr>
        <p:spPr>
          <a:xfrm>
            <a:off x="935596" y="2467433"/>
            <a:ext cx="13681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EPP</a:t>
            </a:r>
            <a:endParaRPr lang="es-419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EEFA493E-2BDB-A3C5-1125-D639E7281F8A}"/>
              </a:ext>
            </a:extLst>
          </p:cNvPr>
          <p:cNvSpPr txBox="1"/>
          <p:nvPr/>
        </p:nvSpPr>
        <p:spPr>
          <a:xfrm>
            <a:off x="2483768" y="5242724"/>
            <a:ext cx="16561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PLANES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93EC946-35AB-92D2-6FEF-DE1383658E4A}"/>
              </a:ext>
            </a:extLst>
          </p:cNvPr>
          <p:cNvSpPr txBox="1"/>
          <p:nvPr/>
        </p:nvSpPr>
        <p:spPr>
          <a:xfrm>
            <a:off x="755576" y="5242724"/>
            <a:ext cx="16561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ADM. RRHH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29ACB4EF-4633-E10A-8D76-9868921D4060}"/>
              </a:ext>
            </a:extLst>
          </p:cNvPr>
          <p:cNvSpPr txBox="1"/>
          <p:nvPr/>
        </p:nvSpPr>
        <p:spPr>
          <a:xfrm>
            <a:off x="4716016" y="2541322"/>
            <a:ext cx="151216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PROTOCOLOS</a:t>
            </a:r>
            <a:endParaRPr lang="es-419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DA3A7B78-89C0-E737-68B2-995C4CE8CA12}"/>
              </a:ext>
            </a:extLst>
          </p:cNvPr>
          <p:cNvSpPr txBox="1"/>
          <p:nvPr/>
        </p:nvSpPr>
        <p:spPr>
          <a:xfrm>
            <a:off x="5004050" y="5244526"/>
            <a:ext cx="151216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VACUNACIÓN</a:t>
            </a:r>
            <a:endParaRPr lang="es-419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CC673A39-D2E3-2D93-B419-A1715C4F8014}"/>
              </a:ext>
            </a:extLst>
          </p:cNvPr>
          <p:cNvSpPr txBox="1"/>
          <p:nvPr/>
        </p:nvSpPr>
        <p:spPr>
          <a:xfrm>
            <a:off x="6356958" y="2541322"/>
            <a:ext cx="201622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PROCEDIMIENTOS</a:t>
            </a:r>
            <a:endParaRPr lang="es-419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26BDCBB7-B30B-4BF3-A621-8DD3E4445E38}"/>
              </a:ext>
            </a:extLst>
          </p:cNvPr>
          <p:cNvSpPr txBox="1"/>
          <p:nvPr/>
        </p:nvSpPr>
        <p:spPr>
          <a:xfrm>
            <a:off x="6572982" y="5242724"/>
            <a:ext cx="165618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/>
              <a:t>PLAN CONTINUIDAD</a:t>
            </a:r>
          </a:p>
          <a:p>
            <a:pPr algn="ctr"/>
            <a:r>
              <a:rPr lang="es-AR" b="1" dirty="0"/>
              <a:t>OPERACIONES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2AB0A9F-F473-5EEA-6EB2-26854419A15E}"/>
              </a:ext>
            </a:extLst>
          </p:cNvPr>
          <p:cNvSpPr txBox="1"/>
          <p:nvPr/>
        </p:nvSpPr>
        <p:spPr>
          <a:xfrm>
            <a:off x="2209717" y="5848336"/>
            <a:ext cx="12101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PASADO</a:t>
            </a:r>
            <a:endParaRPr lang="es-419" b="1" dirty="0">
              <a:solidFill>
                <a:schemeClr val="bg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77E18752-BEF7-62ED-26F0-2ABC72C028DD}"/>
              </a:ext>
            </a:extLst>
          </p:cNvPr>
          <p:cNvSpPr txBox="1"/>
          <p:nvPr/>
        </p:nvSpPr>
        <p:spPr>
          <a:xfrm>
            <a:off x="5911140" y="1985586"/>
            <a:ext cx="121015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FUTURO</a:t>
            </a:r>
            <a:endParaRPr lang="es-419" b="1" dirty="0">
              <a:solidFill>
                <a:schemeClr val="bg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" y="0"/>
            <a:ext cx="7236296" cy="142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7" name="Rectángulo 26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146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5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-36512" y="-27384"/>
            <a:ext cx="9120312" cy="1718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878D85FD-D480-5D4E-9E65-9510AFCE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002"/>
            <a:ext cx="1630861" cy="174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512" y="6597352"/>
            <a:ext cx="38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8-8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9634012-BCC0-4A41-9991-4188463EA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86" y="1306066"/>
            <a:ext cx="3942556" cy="52261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0987241-8F22-0446-8275-467773830F99}"/>
              </a:ext>
            </a:extLst>
          </p:cNvPr>
          <p:cNvSpPr txBox="1"/>
          <p:nvPr/>
        </p:nvSpPr>
        <p:spPr>
          <a:xfrm>
            <a:off x="107504" y="188640"/>
            <a:ext cx="790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002060"/>
                </a:solidFill>
                <a:latin typeface="+mj-lt"/>
              </a:rPr>
              <a:t>Administración / Tratamiento del Riesgo (POA – ISO 31.000)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8E147DE-0FEF-B44C-8B9F-90009716C4B7}"/>
              </a:ext>
            </a:extLst>
          </p:cNvPr>
          <p:cNvSpPr/>
          <p:nvPr/>
        </p:nvSpPr>
        <p:spPr>
          <a:xfrm>
            <a:off x="568060" y="689848"/>
            <a:ext cx="6014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Proceso de Gestión del Riesgo para ISO 31000 </a:t>
            </a:r>
            <a:endParaRPr lang="es-A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3625279"/>
            <a:ext cx="2088232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cs typeface="Arial" panose="020B0604020202020204" pitchFamily="34" charset="0"/>
              </a:rPr>
              <a:t>Evaluación de riesgos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115616" y="5065439"/>
            <a:ext cx="2232248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cs typeface="Arial" panose="020B0604020202020204" pitchFamily="34" charset="0"/>
              </a:rPr>
              <a:t>Valoración de riesgos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8596"/>
            <a:ext cx="3622466" cy="200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>
            <a:off x="3275856" y="2924944"/>
            <a:ext cx="158417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524254" y="4437112"/>
            <a:ext cx="104747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572000" y="4221088"/>
            <a:ext cx="311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Técnicas / Métodos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57" y="3919155"/>
            <a:ext cx="1850646" cy="10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18 Conector recto de flecha"/>
          <p:cNvCxnSpPr/>
          <p:nvPr/>
        </p:nvCxnSpPr>
        <p:spPr>
          <a:xfrm>
            <a:off x="3289805" y="5733256"/>
            <a:ext cx="12821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4572000" y="5533201"/>
            <a:ext cx="3588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del Riesgo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7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-36512" y="-27384"/>
            <a:ext cx="9120312" cy="1718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79296"/>
            <a:ext cx="701229" cy="82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301208"/>
            <a:ext cx="504056" cy="80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878D85FD-D480-5D4E-9E65-9510AFCE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74" y="10002"/>
            <a:ext cx="1445639" cy="154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512" y="6597352"/>
            <a:ext cx="38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8-8 </a:t>
            </a:r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xmlns="" id="{BD9C372C-1D53-484D-825F-A06DACBBED35}"/>
              </a:ext>
            </a:extLst>
          </p:cNvPr>
          <p:cNvSpPr txBox="1"/>
          <p:nvPr/>
        </p:nvSpPr>
        <p:spPr>
          <a:xfrm>
            <a:off x="109726" y="199095"/>
            <a:ext cx="842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Administración / Tratamiento del Riesgo (POA – ISO 31.000)</a:t>
            </a:r>
          </a:p>
        </p:txBody>
      </p:sp>
      <p:sp>
        <p:nvSpPr>
          <p:cNvPr id="9" name="CuadroTexto 10">
            <a:extLst>
              <a:ext uri="{FF2B5EF4-FFF2-40B4-BE49-F238E27FC236}">
                <a16:creationId xmlns:a16="http://schemas.microsoft.com/office/drawing/2014/main" xmlns="" id="{BD9C372C-1D53-484D-825F-A06DACBBED35}"/>
              </a:ext>
            </a:extLst>
          </p:cNvPr>
          <p:cNvSpPr txBox="1"/>
          <p:nvPr/>
        </p:nvSpPr>
        <p:spPr>
          <a:xfrm>
            <a:off x="395536" y="692696"/>
            <a:ext cx="790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Opciones de la Administración / Tratamiento del Riesgo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5164"/>
              </p:ext>
            </p:extLst>
          </p:nvPr>
        </p:nvGraphicFramePr>
        <p:xfrm>
          <a:off x="467544" y="1340768"/>
          <a:ext cx="786693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8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7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/>
                        <a:t>Administración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/>
                        <a:t>Tratamiento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s-A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ransfiero el riesgo</a:t>
                      </a:r>
                      <a:endParaRPr lang="es-A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Evitar (cancelar</a:t>
                      </a:r>
                      <a:r>
                        <a:rPr lang="es-A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modificar proceso</a:t>
                      </a:r>
                      <a:r>
                        <a:rPr lang="es-A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A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sumo el riesgo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Aumentar</a:t>
                      </a:r>
                      <a:r>
                        <a:rPr lang="es-A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(aumentar la exposición o reducir el nivel de control –costo/beneficio)</a:t>
                      </a:r>
                      <a:endParaRPr lang="es-A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A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eduzco el</a:t>
                      </a:r>
                      <a:r>
                        <a:rPr lang="es-A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riesgo</a:t>
                      </a:r>
                      <a:endParaRPr lang="es-A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Remover (eliminar la fuente de riesgo)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s-A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iseminar / distribuir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Modificar</a:t>
                      </a:r>
                      <a:r>
                        <a:rPr lang="es-AR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(control adecuado – complemento medidas de barreras y electrónica)</a:t>
                      </a:r>
                      <a:endParaRPr lang="es-A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A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liminar el riesgo (tendencia a cero 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Compartir (transfiere a un tercero-seguro/tercerización)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Retener (acepto /no es necesario poner más controles)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5 Triángulo isósceles"/>
          <p:cNvSpPr/>
          <p:nvPr/>
        </p:nvSpPr>
        <p:spPr>
          <a:xfrm>
            <a:off x="3897114" y="6093296"/>
            <a:ext cx="674886" cy="5040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>
            <a:off x="3347864" y="6093296"/>
            <a:ext cx="172819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364088" y="5805264"/>
            <a:ext cx="115212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55576" y="5772998"/>
            <a:ext cx="252028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COSTO CONTROLES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36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878D85FD-D480-5D4E-9E65-9510AFCE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17" y="-27384"/>
            <a:ext cx="127868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512" y="6597352"/>
            <a:ext cx="38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8-8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5C11FE0-EE92-3E41-A250-56D9C9621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03" y="2073337"/>
            <a:ext cx="8788400" cy="42164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04F7B80-8A7B-B142-90BF-058F9ECC06FB}"/>
              </a:ext>
            </a:extLst>
          </p:cNvPr>
          <p:cNvSpPr/>
          <p:nvPr/>
        </p:nvSpPr>
        <p:spPr>
          <a:xfrm>
            <a:off x="568060" y="1363401"/>
            <a:ext cx="3839705" cy="40011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 del método BowTie </a:t>
            </a:r>
            <a:endParaRPr lang="es-AR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328BEF0-46E9-2D47-B63B-93F7072895B1}"/>
              </a:ext>
            </a:extLst>
          </p:cNvPr>
          <p:cNvSpPr txBox="1"/>
          <p:nvPr/>
        </p:nvSpPr>
        <p:spPr>
          <a:xfrm>
            <a:off x="226703" y="263101"/>
            <a:ext cx="786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Riesgos (ISO 31010)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51D3AF7-CA15-413F-9B9C-75FF069AA57D}"/>
              </a:ext>
            </a:extLst>
          </p:cNvPr>
          <p:cNvSpPr/>
          <p:nvPr/>
        </p:nvSpPr>
        <p:spPr>
          <a:xfrm>
            <a:off x="568060" y="759268"/>
            <a:ext cx="3622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A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cualitativos</a:t>
            </a:r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F79A48A-337F-CE3A-06E5-B8CA8939BE3F}"/>
              </a:ext>
            </a:extLst>
          </p:cNvPr>
          <p:cNvSpPr txBox="1"/>
          <p:nvPr/>
        </p:nvSpPr>
        <p:spPr>
          <a:xfrm>
            <a:off x="4102105" y="3923764"/>
            <a:ext cx="115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CIERRE</a:t>
            </a:r>
            <a:endParaRPr lang="es-419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44D92EA-A52F-812D-8A8C-0B23DC5D3B3A}"/>
              </a:ext>
            </a:extLst>
          </p:cNvPr>
          <p:cNvSpPr txBox="1"/>
          <p:nvPr/>
        </p:nvSpPr>
        <p:spPr>
          <a:xfrm>
            <a:off x="877686" y="2230342"/>
            <a:ext cx="139005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COSTOS OPERATIVOS</a:t>
            </a:r>
            <a:endParaRPr lang="es-419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3E3DDDB-AA72-EB28-0B58-85BF60FB58CA}"/>
              </a:ext>
            </a:extLst>
          </p:cNvPr>
          <p:cNvSpPr txBox="1"/>
          <p:nvPr/>
        </p:nvSpPr>
        <p:spPr>
          <a:xfrm>
            <a:off x="921498" y="3563724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PAGOS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A957C25-FA92-A503-C36C-CE3681CD4291}"/>
              </a:ext>
            </a:extLst>
          </p:cNvPr>
          <p:cNvSpPr txBox="1"/>
          <p:nvPr/>
        </p:nvSpPr>
        <p:spPr>
          <a:xfrm>
            <a:off x="683568" y="4715852"/>
            <a:ext cx="16276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COMPETENCIA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2C96616C-09B6-B849-6E67-F6D32CEF5C1E}"/>
              </a:ext>
            </a:extLst>
          </p:cNvPr>
          <p:cNvSpPr txBox="1"/>
          <p:nvPr/>
        </p:nvSpPr>
        <p:spPr>
          <a:xfrm>
            <a:off x="2662536" y="2946072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PARITARIA</a:t>
            </a:r>
            <a:endParaRPr lang="es-419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65114CE2-BDA5-5EF9-5A15-AF128D09A0C0}"/>
              </a:ext>
            </a:extLst>
          </p:cNvPr>
          <p:cNvSpPr txBox="1"/>
          <p:nvPr/>
        </p:nvSpPr>
        <p:spPr>
          <a:xfrm>
            <a:off x="2393179" y="4800585"/>
            <a:ext cx="139333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PORCENTAJE $$</a:t>
            </a:r>
            <a:endParaRPr lang="es-419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006DA2E-F681-1BF9-FB5D-97D1B07ADCA5}"/>
              </a:ext>
            </a:extLst>
          </p:cNvPr>
          <p:cNvSpPr txBox="1"/>
          <p:nvPr/>
        </p:nvSpPr>
        <p:spPr>
          <a:xfrm>
            <a:off x="3546568" y="4411479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CONTROL</a:t>
            </a:r>
            <a:endParaRPr lang="es-419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ED1526CC-E63D-F5D8-DC9D-6342413BA7D5}"/>
              </a:ext>
            </a:extLst>
          </p:cNvPr>
          <p:cNvSpPr txBox="1"/>
          <p:nvPr/>
        </p:nvSpPr>
        <p:spPr>
          <a:xfrm>
            <a:off x="2220129" y="3788263"/>
            <a:ext cx="172990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ALARGAMIENTO DE PAGOS</a:t>
            </a:r>
            <a:endParaRPr lang="es-419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A9D8417F-20AD-8966-ED9A-D638DA0B99A2}"/>
              </a:ext>
            </a:extLst>
          </p:cNvPr>
          <p:cNvSpPr txBox="1"/>
          <p:nvPr/>
        </p:nvSpPr>
        <p:spPr>
          <a:xfrm>
            <a:off x="6929250" y="2571197"/>
            <a:ext cx="138990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REPUTACIÓN</a:t>
            </a:r>
            <a:endParaRPr lang="es-419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DAA8347E-7EAE-2751-2DAD-D6217EA2B92E}"/>
              </a:ext>
            </a:extLst>
          </p:cNvPr>
          <p:cNvSpPr txBox="1"/>
          <p:nvPr/>
        </p:nvSpPr>
        <p:spPr>
          <a:xfrm>
            <a:off x="6804248" y="3923764"/>
            <a:ext cx="162767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JUICIOS</a:t>
            </a:r>
            <a:endParaRPr lang="es-419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40FEC231-EC0C-8BFE-0EEC-10851CA0085A}"/>
              </a:ext>
            </a:extLst>
          </p:cNvPr>
          <p:cNvSpPr txBox="1"/>
          <p:nvPr/>
        </p:nvSpPr>
        <p:spPr>
          <a:xfrm>
            <a:off x="6832755" y="4643844"/>
            <a:ext cx="162767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DEUDAS AFIP</a:t>
            </a:r>
            <a:endParaRPr lang="es-419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06D5047D-E193-D8DA-8699-B9D3EC8CBFAA}"/>
              </a:ext>
            </a:extLst>
          </p:cNvPr>
          <p:cNvSpPr txBox="1"/>
          <p:nvPr/>
        </p:nvSpPr>
        <p:spPr>
          <a:xfrm>
            <a:off x="6770938" y="5385012"/>
            <a:ext cx="162767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PRESTAMOS</a:t>
            </a:r>
            <a:endParaRPr lang="es-419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58A1B8DB-E46F-57E2-FA44-FE475CFC655E}"/>
              </a:ext>
            </a:extLst>
          </p:cNvPr>
          <p:cNvSpPr txBox="1"/>
          <p:nvPr/>
        </p:nvSpPr>
        <p:spPr>
          <a:xfrm>
            <a:off x="5047182" y="3305365"/>
            <a:ext cx="178557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PLANES DE PAGO</a:t>
            </a:r>
            <a:endParaRPr lang="es-419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66F998D1-D85D-A5D6-49BA-9DBD999F3B73}"/>
              </a:ext>
            </a:extLst>
          </p:cNvPr>
          <p:cNvSpPr txBox="1"/>
          <p:nvPr/>
        </p:nvSpPr>
        <p:spPr>
          <a:xfrm>
            <a:off x="4788024" y="4301169"/>
            <a:ext cx="200023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CUMPLIMIENTOS LABORALES</a:t>
            </a:r>
            <a:endParaRPr lang="es-419" dirty="0"/>
          </a:p>
        </p:txBody>
      </p:sp>
      <p:sp>
        <p:nvSpPr>
          <p:cNvPr id="28" name="Rectángulo 27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9" name="Rectángulo 28"/>
          <p:cNvSpPr/>
          <p:nvPr/>
        </p:nvSpPr>
        <p:spPr>
          <a:xfrm>
            <a:off x="1" y="0"/>
            <a:ext cx="7236296" cy="142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242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3688" y="22793"/>
            <a:ext cx="9120312" cy="1718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10EE5F4E-D9FD-EA46-897B-1A317E23E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364" y="-1785"/>
            <a:ext cx="2331545" cy="249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" y="937438"/>
            <a:ext cx="3268929" cy="498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788494" y="3198915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8000" b="1" dirty="0"/>
              <a:t>Preguntas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" y="404309"/>
            <a:ext cx="7578247" cy="626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" y="383631"/>
            <a:ext cx="8424936" cy="625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" y="2478628"/>
            <a:ext cx="8557729" cy="400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4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878D85FD-D480-5D4E-9E65-9510AFCE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10002"/>
            <a:ext cx="1126805" cy="120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512" y="6597352"/>
            <a:ext cx="38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8-8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8F27E3AF-600C-484B-8D51-40E7C9B8A829}"/>
              </a:ext>
            </a:extLst>
          </p:cNvPr>
          <p:cNvSpPr/>
          <p:nvPr/>
        </p:nvSpPr>
        <p:spPr>
          <a:xfrm>
            <a:off x="3779912" y="2204864"/>
            <a:ext cx="2376264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/>
              <a:t>RIESGO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68A54A22-3710-0347-9DA6-8304F4F94FC1}"/>
              </a:ext>
            </a:extLst>
          </p:cNvPr>
          <p:cNvCxnSpPr>
            <a:cxnSpLocks/>
          </p:cNvCxnSpPr>
          <p:nvPr/>
        </p:nvCxnSpPr>
        <p:spPr>
          <a:xfrm>
            <a:off x="3875109" y="2780928"/>
            <a:ext cx="213705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8221928-1C96-3441-BA8F-46FE188B19DF}"/>
              </a:ext>
            </a:extLst>
          </p:cNvPr>
          <p:cNvSpPr txBox="1"/>
          <p:nvPr/>
        </p:nvSpPr>
        <p:spPr>
          <a:xfrm>
            <a:off x="6228184" y="24115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Aspecto Positivo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8F6AFD8-3669-EA41-B3E1-90801F28F906}"/>
              </a:ext>
            </a:extLst>
          </p:cNvPr>
          <p:cNvSpPr txBox="1"/>
          <p:nvPr/>
        </p:nvSpPr>
        <p:spPr>
          <a:xfrm>
            <a:off x="6228184" y="295187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Opinión neutral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E98F28D-3C66-514D-959D-1DB66870DC06}"/>
              </a:ext>
            </a:extLst>
          </p:cNvPr>
          <p:cNvSpPr txBox="1"/>
          <p:nvPr/>
        </p:nvSpPr>
        <p:spPr>
          <a:xfrm>
            <a:off x="6228184" y="359193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Aspecto Negativo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D8A4AE4D-633E-EE43-AD6C-5D5907AD3700}"/>
              </a:ext>
            </a:extLst>
          </p:cNvPr>
          <p:cNvCxnSpPr>
            <a:cxnSpLocks/>
          </p:cNvCxnSpPr>
          <p:nvPr/>
        </p:nvCxnSpPr>
        <p:spPr>
          <a:xfrm>
            <a:off x="3923928" y="3591930"/>
            <a:ext cx="21370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3F0E211D-F380-3D4A-B689-CE3EA03FC83C}"/>
              </a:ext>
            </a:extLst>
          </p:cNvPr>
          <p:cNvSpPr txBox="1"/>
          <p:nvPr/>
        </p:nvSpPr>
        <p:spPr>
          <a:xfrm>
            <a:off x="3013084" y="1495038"/>
            <a:ext cx="5040560" cy="31141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F890124B-4042-6D49-A764-03B2F436358B}"/>
              </a:ext>
            </a:extLst>
          </p:cNvPr>
          <p:cNvSpPr/>
          <p:nvPr/>
        </p:nvSpPr>
        <p:spPr>
          <a:xfrm>
            <a:off x="373786" y="633462"/>
            <a:ext cx="8496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(RAE): Contingencia o proximidad de un daño /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Función de la probabilidad de ocurrencia de un suceso y de la cuantía del daño que puede provocar.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37E26D9-6B94-1A42-A541-7DC369AE7006}"/>
              </a:ext>
            </a:extLst>
          </p:cNvPr>
          <p:cNvSpPr txBox="1"/>
          <p:nvPr/>
        </p:nvSpPr>
        <p:spPr>
          <a:xfrm>
            <a:off x="395535" y="1558533"/>
            <a:ext cx="733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(ISO): Efecto de la Incertidumbre sobre la consecución de los objetivos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20408073-4A39-8040-AB3A-42ABE8A783E8}"/>
              </a:ext>
            </a:extLst>
          </p:cNvPr>
          <p:cNvSpPr/>
          <p:nvPr/>
        </p:nvSpPr>
        <p:spPr>
          <a:xfrm>
            <a:off x="251520" y="1139260"/>
            <a:ext cx="8866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s-A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definición común de la palabra </a:t>
            </a:r>
            <a:r>
              <a:rPr lang="es-AR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s-A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es: “La probabilidad de un acontecimiento perjudicial y la eventualidad de que exista una amenaza que es más o menos predecible que pueda afectar a los objetivos de una organización”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9F1709F7-3877-6E47-A1F7-5FADE6A37754}"/>
              </a:ext>
            </a:extLst>
          </p:cNvPr>
          <p:cNvSpPr/>
          <p:nvPr/>
        </p:nvSpPr>
        <p:spPr>
          <a:xfrm>
            <a:off x="373786" y="2157379"/>
            <a:ext cx="8631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s-AR" dirty="0">
                <a:latin typeface="arial" panose="020B0604020202020204" pitchFamily="34" charset="0"/>
              </a:rPr>
              <a:t>RIESGO es a menudo asociado con la posibilidad de que las AMENAZAS pueden explotar las VULNERAVILIDADES</a:t>
            </a:r>
            <a:endParaRPr lang="es-AR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1DC5F09B-A579-6C40-A308-B3FE300A1B9D}"/>
              </a:ext>
            </a:extLst>
          </p:cNvPr>
          <p:cNvSpPr/>
          <p:nvPr/>
        </p:nvSpPr>
        <p:spPr>
          <a:xfrm>
            <a:off x="222140" y="4882430"/>
            <a:ext cx="874422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s-AR" b="1" u="sng" dirty="0">
                <a:latin typeface="arial" panose="020B0604020202020204" pitchFamily="34" charset="0"/>
              </a:rPr>
              <a:t>Vulnerabilidad</a:t>
            </a:r>
            <a:r>
              <a:rPr lang="es-AR" dirty="0">
                <a:latin typeface="arial" panose="020B0604020202020204" pitchFamily="34" charset="0"/>
              </a:rPr>
              <a:t>: es un fallo o debilidad de un “sistema” que pone en riesgo la seguridad del mismo. Se trata de un “agujero” que puede ser producido por un fallo de diseño, un error de configuración / implementación o una carencia de procedimientos. La </a:t>
            </a:r>
            <a:r>
              <a:rPr lang="es-AR" b="1" dirty="0">
                <a:latin typeface="arial" panose="020B0604020202020204" pitchFamily="34" charset="0"/>
              </a:rPr>
              <a:t>Vulnerabilidad</a:t>
            </a:r>
            <a:r>
              <a:rPr lang="es-AR" dirty="0">
                <a:latin typeface="arial" panose="020B0604020202020204" pitchFamily="34" charset="0"/>
              </a:rPr>
              <a:t>, es la predisposición que tiene un sistema de ser afectado de forma negativa ante una amenaza</a:t>
            </a:r>
            <a:r>
              <a:rPr lang="es-AR" dirty="0">
                <a:solidFill>
                  <a:srgbClr val="4D5156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7F215C1F-6533-2645-AFC1-78D5442510F2}"/>
              </a:ext>
            </a:extLst>
          </p:cNvPr>
          <p:cNvSpPr/>
          <p:nvPr/>
        </p:nvSpPr>
        <p:spPr>
          <a:xfrm>
            <a:off x="220627" y="2849267"/>
            <a:ext cx="87392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ü"/>
            </a:pPr>
            <a:r>
              <a:rPr lang="es-AR" b="1" u="sng" dirty="0">
                <a:latin typeface="Arial" panose="020B0604020202020204" pitchFamily="34" charset="0"/>
                <a:cs typeface="Arial" panose="020B0604020202020204" pitchFamily="34" charset="0"/>
              </a:rPr>
              <a:t>Amenaza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Se conoce como amenaza al 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peligro inminente,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que surge, de un hecho o acontecimiento que aun no me ha sucedido, pero que de concretarse aquello que se dijo que iba a ocurrir, dicha circunstancia o hecho, perjudicará a una o varias personas en particular. </a:t>
            </a:r>
          </a:p>
          <a:p>
            <a:pPr marL="268288" indent="-257175" algn="just">
              <a:buClr>
                <a:schemeClr val="accent1"/>
              </a:buClr>
            </a:pPr>
            <a:r>
              <a:rPr lang="es-AR" dirty="0"/>
              <a:t>    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Es un término que sirve para referirse a ese riesgo o posible peligro de que ocurra una situación específica, y que a su vez genera miedo, ansiedad o estado de alerta.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4" name="Rectángulo 23"/>
          <p:cNvSpPr/>
          <p:nvPr/>
        </p:nvSpPr>
        <p:spPr>
          <a:xfrm>
            <a:off x="1" y="0"/>
            <a:ext cx="7236296" cy="142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1E4C0123-AC09-5E44-8324-9F0852701AFC}"/>
              </a:ext>
            </a:extLst>
          </p:cNvPr>
          <p:cNvSpPr txBox="1"/>
          <p:nvPr/>
        </p:nvSpPr>
        <p:spPr>
          <a:xfrm>
            <a:off x="1630967" y="159023"/>
            <a:ext cx="733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Y ADMINISTRACIÓN DE RIESGOS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41FECB2-1F42-4E47-4F73-5D6E01CE4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58" y="3040074"/>
            <a:ext cx="2133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27584" y="1169784"/>
            <a:ext cx="7261513" cy="34778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 smtClean="0">
                <a:solidFill>
                  <a:srgbClr val="FF0000"/>
                </a:solidFill>
              </a:rPr>
              <a:t>RIESGO</a:t>
            </a:r>
          </a:p>
          <a:p>
            <a:pPr algn="ctr"/>
            <a:endParaRPr lang="es-AR" sz="4400" b="1" dirty="0">
              <a:solidFill>
                <a:srgbClr val="FF0000"/>
              </a:solidFill>
            </a:endParaRPr>
          </a:p>
          <a:p>
            <a:pPr algn="ctr"/>
            <a:endParaRPr lang="es-AR" sz="4400" b="1" dirty="0" smtClean="0">
              <a:solidFill>
                <a:srgbClr val="FF0000"/>
              </a:solidFill>
            </a:endParaRPr>
          </a:p>
          <a:p>
            <a:pPr algn="ctr"/>
            <a:endParaRPr lang="es-AR" sz="4400" b="1" dirty="0">
              <a:solidFill>
                <a:srgbClr val="FF0000"/>
              </a:solidFill>
            </a:endParaRPr>
          </a:p>
          <a:p>
            <a:pPr algn="ctr"/>
            <a:endParaRPr lang="es-AR" sz="4400" b="1" dirty="0" smtClean="0">
              <a:solidFill>
                <a:srgbClr val="FF0000"/>
              </a:solidFill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768" y="1891185"/>
            <a:ext cx="6204564" cy="23388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405172"/>
            <a:ext cx="8794978" cy="36446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380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/>
      <p:bldP spid="16" grpId="0"/>
      <p:bldP spid="20" grpId="0" animBg="1"/>
      <p:bldP spid="21" grpId="0"/>
      <p:bldP spid="2" grpId="0"/>
      <p:bldP spid="22" grpId="0"/>
      <p:bldP spid="22" grpId="1"/>
      <p:bldP spid="23" grpId="0"/>
      <p:bldP spid="27" grpId="0" animBg="1"/>
      <p:bldP spid="29" grpId="0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-36512" y="-27384"/>
            <a:ext cx="9120312" cy="1718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878D85FD-D480-5D4E-9E65-9510AFCE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80" y="-27384"/>
            <a:ext cx="1253609" cy="134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512" y="6597352"/>
            <a:ext cx="38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8-8 </a:t>
            </a: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8" y="680664"/>
            <a:ext cx="4592136" cy="282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384"/>
            <a:ext cx="2393476" cy="305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8" y="3668479"/>
            <a:ext cx="3067050" cy="285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85" y="3653591"/>
            <a:ext cx="2592288" cy="282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89" y="3668479"/>
            <a:ext cx="2804783" cy="2806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6">
            <a:extLst>
              <a:ext uri="{FF2B5EF4-FFF2-40B4-BE49-F238E27FC236}">
                <a16:creationId xmlns:a16="http://schemas.microsoft.com/office/drawing/2014/main" xmlns="" id="{70987241-8F22-0446-8275-467773830F99}"/>
              </a:ext>
            </a:extLst>
          </p:cNvPr>
          <p:cNvSpPr txBox="1"/>
          <p:nvPr/>
        </p:nvSpPr>
        <p:spPr>
          <a:xfrm>
            <a:off x="251520" y="188640"/>
            <a:ext cx="790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Vulnerabilidades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4105"/>
            <a:ext cx="3317725" cy="297292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11" y="3874660"/>
            <a:ext cx="4443813" cy="244450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06387"/>
            <a:ext cx="4835039" cy="304836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3" y="897068"/>
            <a:ext cx="7867650" cy="2667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xmlns="" id="{BFC79FD6-6988-AAFF-B667-AEF7D5D6DD9A}"/>
              </a:ext>
            </a:extLst>
          </p:cNvPr>
          <p:cNvCxnSpPr>
            <a:cxnSpLocks/>
          </p:cNvCxnSpPr>
          <p:nvPr/>
        </p:nvCxnSpPr>
        <p:spPr>
          <a:xfrm flipV="1">
            <a:off x="1835696" y="2420888"/>
            <a:ext cx="1439889" cy="208823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69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-36512" y="-27384"/>
            <a:ext cx="9120312" cy="17189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878D85FD-D480-5D4E-9E65-9510AFCE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48" y="-27384"/>
            <a:ext cx="1311041" cy="140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512" y="6597352"/>
            <a:ext cx="38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8-8 </a:t>
            </a:r>
          </a:p>
        </p:txBody>
      </p:sp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50074"/>
            <a:ext cx="2007870" cy="267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1976755" cy="26346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14398 Rectángulo"/>
          <p:cNvSpPr/>
          <p:nvPr/>
        </p:nvSpPr>
        <p:spPr>
          <a:xfrm>
            <a:off x="1259632" y="908720"/>
            <a:ext cx="508233" cy="224853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pic>
        <p:nvPicPr>
          <p:cNvPr id="11" name="1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0" y="3573016"/>
            <a:ext cx="4680791" cy="244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81472"/>
            <a:ext cx="2177452" cy="257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51" y="3566512"/>
            <a:ext cx="3571621" cy="25987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xmlns="" id="{70987241-8F22-0446-8275-467773830F99}"/>
              </a:ext>
            </a:extLst>
          </p:cNvPr>
          <p:cNvSpPr txBox="1"/>
          <p:nvPr/>
        </p:nvSpPr>
        <p:spPr>
          <a:xfrm>
            <a:off x="251520" y="188640"/>
            <a:ext cx="790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Vulnerabilidades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8992"/>
            <a:ext cx="1895174" cy="313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32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878D85FD-D480-5D4E-9E65-9510AFCE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09" y="10002"/>
            <a:ext cx="1238180" cy="132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91D7376-4446-D940-BD89-0CE73407B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819"/>
            <a:ext cx="8902700" cy="23622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9512" y="6597352"/>
            <a:ext cx="38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8-8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467544" y="2865710"/>
            <a:ext cx="7931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Establecimiento del contexto: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Definición de los parámetros externos e internos a ser considerados al momento de gestionar el riesgo, y fijar el alcance y los criterios de riesgo para la política de gestión del riesgo.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54452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Identificación del riesgo: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Proceso que permite encontrar, reconocer y describir los riesgos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. La identificación del riesgo incluye la identificación de las fuentes de riesgo , los eventos , sus causas y sus consecuencias  potenciales.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3B11B0C-1013-2A49-8F5E-09383C13FC50}"/>
              </a:ext>
            </a:extLst>
          </p:cNvPr>
          <p:cNvSpPr txBox="1"/>
          <p:nvPr/>
        </p:nvSpPr>
        <p:spPr>
          <a:xfrm>
            <a:off x="3561755" y="2345967"/>
            <a:ext cx="19442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solidFill>
                  <a:schemeClr val="bg1"/>
                </a:solidFill>
              </a:rPr>
              <a:t>AMENAZA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80" y="1174998"/>
            <a:ext cx="65055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Rectángulo 12"/>
          <p:cNvSpPr/>
          <p:nvPr/>
        </p:nvSpPr>
        <p:spPr>
          <a:xfrm>
            <a:off x="1" y="0"/>
            <a:ext cx="7236296" cy="142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038" y="743198"/>
            <a:ext cx="4468926" cy="577285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1E4C0123-AC09-5E44-8324-9F0852701AFC}"/>
              </a:ext>
            </a:extLst>
          </p:cNvPr>
          <p:cNvSpPr txBox="1"/>
          <p:nvPr/>
        </p:nvSpPr>
        <p:spPr>
          <a:xfrm>
            <a:off x="1630967" y="159023"/>
            <a:ext cx="733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Y ADMINISTRACIÓN DE RIESGOS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2755C07D-4D95-2F45-B9C1-54D9DEF22B9B}"/>
              </a:ext>
            </a:extLst>
          </p:cNvPr>
          <p:cNvSpPr/>
          <p:nvPr/>
        </p:nvSpPr>
        <p:spPr>
          <a:xfrm>
            <a:off x="442690" y="3861048"/>
            <a:ext cx="65055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es-AR" b="1" dirty="0">
                <a:latin typeface="arial" panose="020B0604020202020204" pitchFamily="34" charset="0"/>
              </a:rPr>
              <a:t>Evaluación de Riesgos</a:t>
            </a:r>
            <a:r>
              <a:rPr lang="es-AR" dirty="0">
                <a:latin typeface="arial" panose="020B0604020202020204" pitchFamily="34" charset="0"/>
              </a:rPr>
              <a:t>: el proceso total, comprende</a:t>
            </a:r>
          </a:p>
          <a:p>
            <a:pPr>
              <a:buClr>
                <a:schemeClr val="accent1"/>
              </a:buClr>
            </a:pPr>
            <a:r>
              <a:rPr lang="es-AR" dirty="0">
                <a:latin typeface="arial" panose="020B0604020202020204" pitchFamily="34" charset="0"/>
              </a:rPr>
              <a:t>     la identificación del </a:t>
            </a:r>
            <a:r>
              <a:rPr lang="es-AR" b="1" dirty="0">
                <a:latin typeface="arial" panose="020B0604020202020204" pitchFamily="34" charset="0"/>
              </a:rPr>
              <a:t>riesgo</a:t>
            </a:r>
            <a:r>
              <a:rPr lang="es-AR" dirty="0">
                <a:latin typeface="arial" panose="020B0604020202020204" pitchFamily="34" charset="0"/>
              </a:rPr>
              <a:t>, su </a:t>
            </a:r>
            <a:r>
              <a:rPr lang="es-AR" b="1" dirty="0">
                <a:latin typeface="arial" panose="020B0604020202020204" pitchFamily="34" charset="0"/>
              </a:rPr>
              <a:t>análisis</a:t>
            </a:r>
            <a:r>
              <a:rPr lang="es-AR" dirty="0">
                <a:latin typeface="arial" panose="020B0604020202020204" pitchFamily="34" charset="0"/>
              </a:rPr>
              <a:t> y la posterior</a:t>
            </a:r>
          </a:p>
          <a:p>
            <a:pPr>
              <a:buClr>
                <a:schemeClr val="accent1"/>
              </a:buClr>
            </a:pPr>
            <a:r>
              <a:rPr lang="es-AR" dirty="0">
                <a:latin typeface="arial" panose="020B0604020202020204" pitchFamily="34" charset="0"/>
              </a:rPr>
              <a:t>     </a:t>
            </a:r>
            <a:r>
              <a:rPr lang="es-AR" b="1" dirty="0">
                <a:latin typeface="arial" panose="020B0604020202020204" pitchFamily="34" charset="0"/>
              </a:rPr>
              <a:t>valoración</a:t>
            </a:r>
            <a:r>
              <a:rPr lang="es-AR" dirty="0">
                <a:latin typeface="arial" panose="020B0604020202020204" pitchFamily="34" charset="0"/>
              </a:rPr>
              <a:t>. De esta manera obtendremos un </a:t>
            </a:r>
          </a:p>
          <a:p>
            <a:pPr>
              <a:buClr>
                <a:schemeClr val="accent1"/>
              </a:buClr>
            </a:pPr>
            <a:r>
              <a:rPr lang="es-AR" dirty="0">
                <a:latin typeface="arial" panose="020B0604020202020204" pitchFamily="34" charset="0"/>
              </a:rPr>
              <a:t>     conocimiento global de los </a:t>
            </a:r>
            <a:r>
              <a:rPr lang="es-AR" b="1" dirty="0">
                <a:latin typeface="arial" panose="020B0604020202020204" pitchFamily="34" charset="0"/>
              </a:rPr>
              <a:t>riesgos</a:t>
            </a:r>
            <a:r>
              <a:rPr lang="es-AR" dirty="0">
                <a:latin typeface="arial" panose="020B0604020202020204" pitchFamily="34" charset="0"/>
              </a:rPr>
              <a:t>, de sus causas, sus</a:t>
            </a:r>
          </a:p>
          <a:p>
            <a:pPr>
              <a:buClr>
                <a:schemeClr val="accent1"/>
              </a:buClr>
            </a:pPr>
            <a:r>
              <a:rPr lang="es-AR" dirty="0">
                <a:latin typeface="arial" panose="020B0604020202020204" pitchFamily="34" charset="0"/>
              </a:rPr>
              <a:t>     consecuencias, sus probabilidades y sus incertidumbres. </a:t>
            </a:r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EA62071-3BF6-F479-E3C7-AA92CDDA5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6856" y="3761492"/>
            <a:ext cx="2181054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" y="0"/>
            <a:ext cx="7236296" cy="142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179512" y="6597352"/>
            <a:ext cx="38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8-8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22634" y="776917"/>
            <a:ext cx="6033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Análisis del riesgo: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Proceso cuyo objetivo es comprender la naturaleza del riesgo y determinar el nivel de riesgo 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21099" y="3573016"/>
            <a:ext cx="6041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Matriz de riesgos: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Herramienta que califica y muestra los riesgos, definiendo rangos para la consecuencia y la probabilidad.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59325" y="4581128"/>
            <a:ext cx="8252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Incertidumbre: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Es el estado, aunque sea parcial, de la deficiencia de información relacionada con la comprensión o el conocimiento de un evento, su consecuencia, o probabilidad.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5071" y="55892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Apetito de riesgo: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Cantidad y tipo de riesgo que una organización está dispuesta a buscar o retener. (Aumento el riesgo / Tomo riesgo)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82" y="752720"/>
            <a:ext cx="5695950" cy="461962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E4C0123-AC09-5E44-8324-9F0852701AFC}"/>
              </a:ext>
            </a:extLst>
          </p:cNvPr>
          <p:cNvSpPr txBox="1"/>
          <p:nvPr/>
        </p:nvSpPr>
        <p:spPr>
          <a:xfrm>
            <a:off x="1630967" y="159023"/>
            <a:ext cx="733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Y ADMINISTRACIÓN DE RIESGOS</a:t>
            </a:r>
          </a:p>
        </p:txBody>
      </p:sp>
      <p:sp>
        <p:nvSpPr>
          <p:cNvPr id="18" name="5 Rectángulo"/>
          <p:cNvSpPr/>
          <p:nvPr/>
        </p:nvSpPr>
        <p:spPr>
          <a:xfrm>
            <a:off x="192630" y="1781353"/>
            <a:ext cx="6539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Valoración del riesgo: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Proceso que consiste en comparar </a:t>
            </a:r>
          </a:p>
          <a:p>
            <a:pPr algn="just">
              <a:buClr>
                <a:schemeClr val="accent1"/>
              </a:buClr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los resultados del análisis del riesgo con los criterios de</a:t>
            </a:r>
          </a:p>
          <a:p>
            <a:pPr algn="just">
              <a:buClr>
                <a:schemeClr val="accent1"/>
              </a:buClr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riesgo, con el fin de determinar si el riesgo y/o su magnitud</a:t>
            </a:r>
          </a:p>
          <a:p>
            <a:pPr algn="just">
              <a:buClr>
                <a:schemeClr val="accent1"/>
              </a:buClr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son aceptables o tolerables.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La valoración del riesgo </a:t>
            </a:r>
          </a:p>
          <a:p>
            <a:pPr algn="just">
              <a:buClr>
                <a:schemeClr val="accent1"/>
              </a:buClr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    contribuye al momento de decidir acerca del tratamiento </a:t>
            </a:r>
          </a:p>
          <a:p>
            <a:pPr algn="just">
              <a:buClr>
                <a:schemeClr val="accent1"/>
              </a:buClr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    del riesgo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B906246-7821-EF99-17E7-27BC77D6B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836712"/>
            <a:ext cx="2410156" cy="19386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1EBD458-ADB6-1F19-AD29-8D722113A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34" y="752720"/>
            <a:ext cx="8748464" cy="55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9512" y="6597352"/>
            <a:ext cx="38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8-8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5C11FE0-EE92-3E41-A250-56D9C9621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7" y="2228273"/>
            <a:ext cx="8788400" cy="42164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04F7B80-8A7B-B142-90BF-058F9ECC06FB}"/>
              </a:ext>
            </a:extLst>
          </p:cNvPr>
          <p:cNvSpPr/>
          <p:nvPr/>
        </p:nvSpPr>
        <p:spPr>
          <a:xfrm>
            <a:off x="540173" y="1969726"/>
            <a:ext cx="3839705" cy="40011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 del método BowTie </a:t>
            </a:r>
            <a:endParaRPr lang="es-AR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D76B3407-9434-904B-81E0-DBF4E6B65A55}"/>
              </a:ext>
            </a:extLst>
          </p:cNvPr>
          <p:cNvSpPr/>
          <p:nvPr/>
        </p:nvSpPr>
        <p:spPr>
          <a:xfrm>
            <a:off x="373786" y="1012666"/>
            <a:ext cx="313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Ø"/>
            </a:pPr>
            <a:r>
              <a:rPr lang="es-A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Métodos cualitativos</a:t>
            </a:r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AR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328BEF0-46E9-2D47-B63B-93F7072895B1}"/>
              </a:ext>
            </a:extLst>
          </p:cNvPr>
          <p:cNvSpPr txBox="1"/>
          <p:nvPr/>
        </p:nvSpPr>
        <p:spPr>
          <a:xfrm>
            <a:off x="107504" y="22860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Técnicas de Análisis de Riesgos (ISO 31010)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Rectángulo 9"/>
          <p:cNvSpPr/>
          <p:nvPr/>
        </p:nvSpPr>
        <p:spPr>
          <a:xfrm>
            <a:off x="1" y="0"/>
            <a:ext cx="7236296" cy="142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ED35070-BC52-0C95-E214-50AA35ABE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442" y="227638"/>
            <a:ext cx="2181054" cy="1754326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3CB1E27D-B2F2-C3EC-37E4-EE4C0F4C87E0}"/>
              </a:ext>
            </a:extLst>
          </p:cNvPr>
          <p:cNvCxnSpPr/>
          <p:nvPr/>
        </p:nvCxnSpPr>
        <p:spPr>
          <a:xfrm>
            <a:off x="5868144" y="1268760"/>
            <a:ext cx="129614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8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878D85FD-D480-5D4E-9E65-9510AFCE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317" y="-27384"/>
            <a:ext cx="127868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512" y="6597352"/>
            <a:ext cx="38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8-8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5C11FE0-EE92-3E41-A250-56D9C9621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061908"/>
            <a:ext cx="8788400" cy="42164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04F7B80-8A7B-B142-90BF-058F9ECC06FB}"/>
              </a:ext>
            </a:extLst>
          </p:cNvPr>
          <p:cNvSpPr/>
          <p:nvPr/>
        </p:nvSpPr>
        <p:spPr>
          <a:xfrm>
            <a:off x="568060" y="1363401"/>
            <a:ext cx="3839705" cy="40011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 del método BowTie </a:t>
            </a:r>
            <a:endParaRPr lang="es-AR" sz="20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328BEF0-46E9-2D47-B63B-93F7072895B1}"/>
              </a:ext>
            </a:extLst>
          </p:cNvPr>
          <p:cNvSpPr txBox="1"/>
          <p:nvPr/>
        </p:nvSpPr>
        <p:spPr>
          <a:xfrm>
            <a:off x="226703" y="263101"/>
            <a:ext cx="786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Riesgos (ISO 31010)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51D3AF7-CA15-413F-9B9C-75FF069AA57D}"/>
              </a:ext>
            </a:extLst>
          </p:cNvPr>
          <p:cNvSpPr/>
          <p:nvPr/>
        </p:nvSpPr>
        <p:spPr>
          <a:xfrm>
            <a:off x="568060" y="759268"/>
            <a:ext cx="3622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A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cualitativos</a:t>
            </a:r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F79A48A-337F-CE3A-06E5-B8CA8939BE3F}"/>
              </a:ext>
            </a:extLst>
          </p:cNvPr>
          <p:cNvSpPr txBox="1"/>
          <p:nvPr/>
        </p:nvSpPr>
        <p:spPr>
          <a:xfrm>
            <a:off x="4067944" y="3923764"/>
            <a:ext cx="11521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INCENDIO</a:t>
            </a:r>
            <a:endParaRPr lang="es-419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44D92EA-A52F-812D-8A8C-0B23DC5D3B3A}"/>
              </a:ext>
            </a:extLst>
          </p:cNvPr>
          <p:cNvSpPr txBox="1"/>
          <p:nvPr/>
        </p:nvSpPr>
        <p:spPr>
          <a:xfrm>
            <a:off x="921498" y="2230342"/>
            <a:ext cx="12241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FALLA ELECTRICA</a:t>
            </a:r>
            <a:endParaRPr lang="es-419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3E3DDDB-AA72-EB28-0B58-85BF60FB58CA}"/>
              </a:ext>
            </a:extLst>
          </p:cNvPr>
          <p:cNvSpPr txBox="1"/>
          <p:nvPr/>
        </p:nvSpPr>
        <p:spPr>
          <a:xfrm>
            <a:off x="921498" y="3375125"/>
            <a:ext cx="12241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ERROR</a:t>
            </a:r>
          </a:p>
          <a:p>
            <a:pPr algn="ctr"/>
            <a:r>
              <a:rPr lang="es-AR" dirty="0"/>
              <a:t>HUMANO</a:t>
            </a:r>
            <a:endParaRPr lang="es-419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A957C25-FA92-A503-C36C-CE3681CD4291}"/>
              </a:ext>
            </a:extLst>
          </p:cNvPr>
          <p:cNvSpPr txBox="1"/>
          <p:nvPr/>
        </p:nvSpPr>
        <p:spPr>
          <a:xfrm>
            <a:off x="921498" y="4503550"/>
            <a:ext cx="12241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FALTA DE</a:t>
            </a:r>
          </a:p>
          <a:p>
            <a:pPr algn="ctr"/>
            <a:r>
              <a:rPr lang="es-AR" dirty="0"/>
              <a:t>MANTO.</a:t>
            </a:r>
            <a:endParaRPr lang="es-419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2C96616C-09B6-B849-6E67-F6D32CEF5C1E}"/>
              </a:ext>
            </a:extLst>
          </p:cNvPr>
          <p:cNvSpPr txBox="1"/>
          <p:nvPr/>
        </p:nvSpPr>
        <p:spPr>
          <a:xfrm>
            <a:off x="2662536" y="2946072"/>
            <a:ext cx="12241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PLAN MANTO.</a:t>
            </a:r>
            <a:endParaRPr lang="es-419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65114CE2-BDA5-5EF9-5A15-AF128D09A0C0}"/>
              </a:ext>
            </a:extLst>
          </p:cNvPr>
          <p:cNvSpPr txBox="1"/>
          <p:nvPr/>
        </p:nvSpPr>
        <p:spPr>
          <a:xfrm>
            <a:off x="2674605" y="4868865"/>
            <a:ext cx="122413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PLAN MANTO.</a:t>
            </a:r>
            <a:endParaRPr lang="es-419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006DA2E-F681-1BF9-FB5D-97D1B07ADCA5}"/>
              </a:ext>
            </a:extLst>
          </p:cNvPr>
          <p:cNvSpPr txBox="1"/>
          <p:nvPr/>
        </p:nvSpPr>
        <p:spPr>
          <a:xfrm>
            <a:off x="3546568" y="4411479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CONTROL</a:t>
            </a:r>
            <a:endParaRPr lang="es-419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ED1526CC-E63D-F5D8-DC9D-6342413BA7D5}"/>
              </a:ext>
            </a:extLst>
          </p:cNvPr>
          <p:cNvSpPr txBox="1"/>
          <p:nvPr/>
        </p:nvSpPr>
        <p:spPr>
          <a:xfrm>
            <a:off x="2506340" y="3953005"/>
            <a:ext cx="12241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PLANES</a:t>
            </a:r>
            <a:endParaRPr lang="es-419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A9D8417F-20AD-8966-ED9A-D638DA0B99A2}"/>
              </a:ext>
            </a:extLst>
          </p:cNvPr>
          <p:cNvSpPr txBox="1"/>
          <p:nvPr/>
        </p:nvSpPr>
        <p:spPr>
          <a:xfrm>
            <a:off x="7008712" y="3275692"/>
            <a:ext cx="115212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ATAQUE</a:t>
            </a:r>
            <a:endParaRPr lang="es-419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DAA8347E-7EAE-2751-2DAD-D6217EA2B92E}"/>
              </a:ext>
            </a:extLst>
          </p:cNvPr>
          <p:cNvSpPr txBox="1"/>
          <p:nvPr/>
        </p:nvSpPr>
        <p:spPr>
          <a:xfrm>
            <a:off x="6804248" y="3923764"/>
            <a:ext cx="162767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EVACUACIÓN</a:t>
            </a:r>
            <a:endParaRPr lang="es-419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40FEC231-EC0C-8BFE-0EEC-10851CA0085A}"/>
              </a:ext>
            </a:extLst>
          </p:cNvPr>
          <p:cNvSpPr txBox="1"/>
          <p:nvPr/>
        </p:nvSpPr>
        <p:spPr>
          <a:xfrm>
            <a:off x="6832755" y="4602081"/>
            <a:ext cx="162767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HERIDOS</a:t>
            </a:r>
            <a:endParaRPr lang="es-419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06D5047D-E193-D8DA-8699-B9D3EC8CBFAA}"/>
              </a:ext>
            </a:extLst>
          </p:cNvPr>
          <p:cNvSpPr txBox="1"/>
          <p:nvPr/>
        </p:nvSpPr>
        <p:spPr>
          <a:xfrm>
            <a:off x="6770938" y="5385012"/>
            <a:ext cx="162767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SEGURO</a:t>
            </a:r>
            <a:endParaRPr lang="es-419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58A1B8DB-E46F-57E2-FA44-FE475CFC655E}"/>
              </a:ext>
            </a:extLst>
          </p:cNvPr>
          <p:cNvSpPr txBox="1"/>
          <p:nvPr/>
        </p:nvSpPr>
        <p:spPr>
          <a:xfrm>
            <a:off x="4874659" y="2361654"/>
            <a:ext cx="1785573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PLAN  CONTINGENCIAS EMERGENCIAS</a:t>
            </a:r>
            <a:endParaRPr lang="es-419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66F998D1-D85D-A5D6-49BA-9DBD999F3B73}"/>
              </a:ext>
            </a:extLst>
          </p:cNvPr>
          <p:cNvSpPr txBox="1"/>
          <p:nvPr/>
        </p:nvSpPr>
        <p:spPr>
          <a:xfrm>
            <a:off x="4860032" y="4809926"/>
            <a:ext cx="1785573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POLIZA</a:t>
            </a:r>
          </a:p>
          <a:p>
            <a:pPr algn="ctr"/>
            <a:r>
              <a:rPr lang="es-AR" dirty="0"/>
              <a:t>ANEXOS</a:t>
            </a:r>
          </a:p>
          <a:p>
            <a:pPr algn="ctr"/>
            <a:r>
              <a:rPr lang="es-AR" dirty="0"/>
              <a:t>DENUNCIAS</a:t>
            </a:r>
            <a:endParaRPr lang="es-419" dirty="0"/>
          </a:p>
        </p:txBody>
      </p:sp>
      <p:sp>
        <p:nvSpPr>
          <p:cNvPr id="28" name="Rectángulo 27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9" name="Rectángulo 28"/>
          <p:cNvSpPr/>
          <p:nvPr/>
        </p:nvSpPr>
        <p:spPr>
          <a:xfrm>
            <a:off x="1" y="0"/>
            <a:ext cx="7236296" cy="142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8089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878D85FD-D480-5D4E-9E65-9510AFCE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66" y="27844"/>
            <a:ext cx="1112438" cy="119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9512" y="6597352"/>
            <a:ext cx="38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8-8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B816454E-8DFB-8043-A366-C97110CADF93}"/>
              </a:ext>
            </a:extLst>
          </p:cNvPr>
          <p:cNvSpPr/>
          <p:nvPr/>
        </p:nvSpPr>
        <p:spPr>
          <a:xfrm>
            <a:off x="1079314" y="1268760"/>
            <a:ext cx="6998371" cy="40011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 Causa-Efecto - Espina de pescado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82B7C8F-4439-F44E-901E-1F0E24B492A3}"/>
              </a:ext>
            </a:extLst>
          </p:cNvPr>
          <p:cNvSpPr txBox="1"/>
          <p:nvPr/>
        </p:nvSpPr>
        <p:spPr>
          <a:xfrm>
            <a:off x="182887" y="214642"/>
            <a:ext cx="662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Técnicas de Evaluación de Riesgos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3D15F961-AE26-FC5F-EE18-38E330878432}"/>
              </a:ext>
            </a:extLst>
          </p:cNvPr>
          <p:cNvSpPr/>
          <p:nvPr/>
        </p:nvSpPr>
        <p:spPr>
          <a:xfrm>
            <a:off x="568060" y="622981"/>
            <a:ext cx="3622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A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cualitativos</a:t>
            </a:r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6E46229E-55FB-E664-39A2-8112D125F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" y="1811992"/>
            <a:ext cx="8892540" cy="478536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" y="0"/>
            <a:ext cx="7236296" cy="142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7" name="Rectángulo 16"/>
          <p:cNvSpPr/>
          <p:nvPr/>
        </p:nvSpPr>
        <p:spPr>
          <a:xfrm>
            <a:off x="0" y="6669360"/>
            <a:ext cx="9180512" cy="1886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46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